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43"/>
  </p:normalViewPr>
  <p:slideViewPr>
    <p:cSldViewPr snapToGrid="0" snapToObjects="1">
      <p:cViewPr varScale="1">
        <p:scale>
          <a:sx n="90" d="100"/>
          <a:sy n="90" d="100"/>
        </p:scale>
        <p:origin x="8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26FC09F-F27D-974C-9827-EE704DAEFA6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C2A697-04E3-E24E-A30D-29699BB4F13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4C7978-403B-7441-BE30-FC666D593CC6}" type="datetimeFigureOut">
              <a:rPr lang="en-US" smtClean="0"/>
              <a:t>9/18/18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40760D-37E8-AF43-91FE-5A2EBF670D9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CA9089-8712-6E43-AAE5-50245E635E6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EE3C42-A74A-1143-A0E8-81BD962A5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9945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325971-D28F-A144-AF52-223F9A653F10}" type="datetimeFigureOut">
              <a:rPr lang="en-US" smtClean="0"/>
              <a:t>9/18/18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532FD6-74FC-8849-B10B-E1C8E443F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507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D2991-44A8-5642-8420-3EBE2E970B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4995FB-3790-D44E-A2D4-6AD059FBE3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D16B4-4CB6-B94A-9D3C-06782A029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3AB3A-F6F3-2546-9249-2009D814AF4B}" type="datetime1">
              <a:rPr lang="en-US" smtClean="0"/>
              <a:t>9/18/18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B06CE-3C39-1842-A6D8-C570AD63D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B4BCA-3ABE-504E-8111-6B842B9E9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F3C3E-57C6-AB43-AE46-22F967303C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810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C0F20-7E37-EC41-AB2F-3A893DB20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DC130-B37B-FD4A-8A5E-828040035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BC857A-32DE-2241-B66D-18BB4542F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70B43-49D2-F444-B864-8F183BE3E4B4}" type="datetime1">
              <a:rPr lang="en-US" smtClean="0"/>
              <a:t>9/18/18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4105EC-B5A8-3E4A-B064-C41F66BCB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D5CEA-7AF6-F843-9DFD-F47ED868B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F3C3E-57C6-AB43-AE46-22F967303C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296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B0695-01DD-9548-9E00-C390AE0F9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E6529-C597-6C40-AB70-F2E6774572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3F2476-4076-F24D-BD58-8BCDE34DF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75FC-DF9D-1E41-8881-497009082709}" type="datetime1">
              <a:rPr lang="en-US" smtClean="0"/>
              <a:t>9/18/18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5A8BD-FD33-1444-9AB5-5862A5886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6661A-3A02-8442-B4A3-3E7C1F1FF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F3C3E-57C6-AB43-AE46-22F967303C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189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FEDF6-4B19-8D44-843C-AA73CEED2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17C3D-1092-B04C-A2B5-5E790E34B0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030031-41E5-9948-89C6-55F267CFF0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47B869-8900-FB41-A47B-5A7047181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3F347-40D9-A244-9BBB-0F96961D6388}" type="datetime1">
              <a:rPr lang="en-US" smtClean="0"/>
              <a:t>9/18/18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5465D3-497B-5E43-9551-8CECD27D7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C613F2-FBF0-734F-9374-E0C59151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F3C3E-57C6-AB43-AE46-22F967303C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318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4ABB2-DA7B-3949-9641-295BA258F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6FD0A0-C465-144B-8E90-23B1431B6C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19FCBB-8CEA-234D-95BD-A3C9CDD967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2FCF34-7DA7-3240-B600-4EA6F91F14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B81F0B-8DA4-DB4E-89E4-AF646BD78B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778411-282F-2640-AA84-0EA5E40B5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35D40-7D9C-9442-A690-075FECEC7812}" type="datetime1">
              <a:rPr lang="en-US" smtClean="0"/>
              <a:t>9/18/18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F9A3D3-8AD1-2348-99CF-F864E5CC5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A4BFF4-EE10-6E4E-A22C-4770BD958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F3C3E-57C6-AB43-AE46-22F967303C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86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92E2F-09AE-F44F-9530-81C1E7CA0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E9FC4B-85EB-0543-8BCD-CBF4A8336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34F77-4EF7-1449-A7B9-E64227B12EC4}" type="datetime1">
              <a:rPr lang="en-US" smtClean="0"/>
              <a:t>9/18/18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662A19-A727-C34F-91BD-ACD930F97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0DCFB0-9EF7-574E-A206-3E5D7E8F5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F3C3E-57C6-AB43-AE46-22F967303C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868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099E3B-06E0-EF46-A59B-166717343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09820-9675-D149-8269-854EE0CD2B34}" type="datetime1">
              <a:rPr lang="en-US" smtClean="0"/>
              <a:t>9/18/18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9A5D16-41F7-C145-A9B8-89FABDDA5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8C0C46-5795-964F-B492-220A6321B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F3C3E-57C6-AB43-AE46-22F967303C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5D8D8-5DA2-D547-91EA-7C6BA9C16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46494-5108-A54F-9B41-313F0A9CA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0CB41E-4E76-D54E-BCA3-9DDD9FCADB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09D44F-DCF9-2343-B90D-02127C411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E4526-A458-2C40-A2EF-D55F8B659F6B}" type="datetime1">
              <a:rPr lang="en-US" smtClean="0"/>
              <a:t>9/18/18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DBD7F7-001A-0842-9F9E-E05AC93D9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C37D90-ED3E-E240-9F97-FCB236C8A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F3C3E-57C6-AB43-AE46-22F967303C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271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1DCAD-9075-7648-AC3D-5F969DA35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7C364B-5680-2143-B2FF-9E64DE5403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E2C1B-7379-1942-A3E1-A17E340DC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86A5EA-F201-344C-B917-B4CFC0464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C3DC7-0962-6D49-8F91-7158EF718862}" type="datetime1">
              <a:rPr lang="en-US" smtClean="0"/>
              <a:t>9/18/18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C3661-34DA-C040-9F04-A51A3B53B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75A637-3973-F940-85FA-3D1DCA314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F3C3E-57C6-AB43-AE46-22F967303C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181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7C83A-42CA-A446-A870-6CE665E46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4DA2EE-39B0-9E43-B59B-19D24F2E73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0B04B4-7024-7E4F-80F9-F8AD78FE2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65FE5-E5C6-2340-B6BE-2BCAE872FFC7}" type="datetime1">
              <a:rPr lang="en-US" smtClean="0"/>
              <a:t>9/18/18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1A4E5B-7F04-C643-8023-126E17EDB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98B327-88F0-084F-B731-7FF0A166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F3C3E-57C6-AB43-AE46-22F967303C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585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C40368-AEA9-6547-A135-DBDC9E05A5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CEB8B0-C313-1548-8709-87690FB620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BFB36-A0E0-EA4E-BF6A-2F654754F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FBC75-B6ED-6949-8BCA-1EBA00B0CE29}" type="datetime1">
              <a:rPr lang="en-US" smtClean="0"/>
              <a:t>9/18/18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F5F3A-0A4E-FD46-920B-FA1B06D2D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84CCFB-DD3A-2945-9F86-B5D405799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F3C3E-57C6-AB43-AE46-22F967303C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702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F83D19-0684-1A4A-B44C-818346F20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75F13E-12AB-B44E-B7DD-2588E8442A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37E0FF-0ACC-924B-86E2-DD509D4727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C9D26-C1A9-4E4E-8950-E6E6FA0470C0}" type="datetime1">
              <a:rPr lang="en-US" smtClean="0"/>
              <a:t>9/18/18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7F876E-B557-854C-9645-28B63BBD0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F1C1D-11BA-284D-A188-08154C3594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F3C3E-57C6-AB43-AE46-22F967303C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278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48AAD-9883-2D48-8552-E86F034D80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Case Study: UFCW Minneapolis Pension Plan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AEDA9B-67CA-4D43-8B90-7985FF061D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David Blitzstein, President Blitzstein Consulting LLC</a:t>
            </a:r>
          </a:p>
          <a:p>
            <a:endParaRPr lang="en-US" dirty="0"/>
          </a:p>
          <a:p>
            <a:r>
              <a:rPr lang="en-US" dirty="0"/>
              <a:t>FMCS National Labor-Management Conference</a:t>
            </a:r>
          </a:p>
          <a:p>
            <a:r>
              <a:rPr lang="en-US" dirty="0"/>
              <a:t>August 22, 2018</a:t>
            </a:r>
          </a:p>
        </p:txBody>
      </p:sp>
    </p:spTree>
    <p:extLst>
      <p:ext uri="{BB962C8B-B14F-4D97-AF65-F5344CB8AC3E}">
        <p14:creationId xmlns:p14="http://schemas.microsoft.com/office/powerpoint/2010/main" val="3445553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A9327-94CB-3745-B14B-0FBD8FC52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the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67C4D-8840-7B4D-B799-B0DECB9DF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Endangered status since 2008</a:t>
            </a:r>
          </a:p>
          <a:p>
            <a:r>
              <a:rPr lang="en-US" dirty="0"/>
              <a:t>Funding Improvement Plan negotiated in 2010</a:t>
            </a:r>
          </a:p>
          <a:p>
            <a:r>
              <a:rPr lang="en-US" dirty="0"/>
              <a:t>Plan continues to experience adverse maturity issues</a:t>
            </a:r>
          </a:p>
          <a:p>
            <a:r>
              <a:rPr lang="en-US" dirty="0"/>
              <a:t>Plan not making funding progress through 2017</a:t>
            </a:r>
          </a:p>
          <a:p>
            <a:r>
              <a:rPr lang="en-US" dirty="0"/>
              <a:t>Projected to certify critical status by 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A30AE5-8B4B-B144-93F8-797BB06A4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F3C3E-57C6-AB43-AE46-22F967303CB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449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C36B5-2EF3-F94A-8747-50E68D9B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Approaches a Crisis of Survival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40662-AC83-A44E-9650-5FC49DA24F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Benefit cuts are not effective</a:t>
            </a:r>
          </a:p>
          <a:p>
            <a:r>
              <a:rPr lang="en-US" dirty="0"/>
              <a:t>Employer contributions becoming unaffordable</a:t>
            </a:r>
          </a:p>
          <a:p>
            <a:r>
              <a:rPr lang="en-US" dirty="0"/>
              <a:t>Significant employers withdrew in 2016 and 2017</a:t>
            </a:r>
          </a:p>
          <a:p>
            <a:r>
              <a:rPr lang="en-US" dirty="0"/>
              <a:t>Funding continues to deteriorate</a:t>
            </a:r>
          </a:p>
          <a:p>
            <a:r>
              <a:rPr lang="en-US" dirty="0"/>
              <a:t>Heading into a potential bargaining crisis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4A4E10-CE3D-AC4D-BF09-FEC6BF48C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F3C3E-57C6-AB43-AE46-22F967303CB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62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E6CED-623A-7D46-BE5F-6FE97F47C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Role of Leadership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9B3CA-5E4D-D048-8F02-7ACB3EA394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Willingness to recognize the problem</a:t>
            </a:r>
          </a:p>
          <a:p>
            <a:r>
              <a:rPr lang="en-US" dirty="0"/>
              <a:t>Initiated a labor management dialogue to  determine options</a:t>
            </a:r>
          </a:p>
          <a:p>
            <a:r>
              <a:rPr lang="en-US" dirty="0"/>
              <a:t>Tapped expertise</a:t>
            </a:r>
          </a:p>
          <a:p>
            <a:r>
              <a:rPr lang="en-US" dirty="0"/>
              <a:t>Initiated education/communication campaign with membership</a:t>
            </a:r>
          </a:p>
          <a:p>
            <a:r>
              <a:rPr lang="en-US" dirty="0"/>
              <a:t>Initiated </a:t>
            </a:r>
            <a:r>
              <a:rPr lang="en-US"/>
              <a:t>early negotiations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F593E9-7E1C-4746-B566-AC4DA6A4F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F3C3E-57C6-AB43-AE46-22F967303CB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773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6DB76-B345-5A4E-9894-9C695E510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Bargained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0BA97-33D0-8345-A872-501B495C2C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Freeze Legacy Plan effective 12/31/2018</a:t>
            </a:r>
          </a:p>
          <a:p>
            <a:r>
              <a:rPr lang="en-US" dirty="0"/>
              <a:t>Negotiated a funding plan for the Legacy Plan that targets full funding by 2035</a:t>
            </a:r>
          </a:p>
          <a:p>
            <a:r>
              <a:rPr lang="en-US" dirty="0"/>
              <a:t>Negotiated a new future service defined benefit plan that is designed as a variable risk sharing plan (Variable Annuity Pension Plan or VAPP)</a:t>
            </a:r>
          </a:p>
          <a:p>
            <a:r>
              <a:rPr lang="en-US" dirty="0"/>
              <a:t>Negotiated benefit protections for active employees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39E6B6-4E12-7B47-9726-16DC8C0A2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F3C3E-57C6-AB43-AE46-22F967303CB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246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09D86-FCC5-5641-9DE2-61E9F822F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Designing a Plan that is Attractive to Employers and Employees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1E6AA-2A01-5E4C-A682-1932E9D5E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Benefits adjust annually based on investment performance compared to a hurdle rate</a:t>
            </a:r>
          </a:p>
          <a:p>
            <a:r>
              <a:rPr lang="en-US" dirty="0"/>
              <a:t>As a result, the plan remains fully funded because assets and liabilities are rebalanced each year</a:t>
            </a:r>
          </a:p>
          <a:p>
            <a:r>
              <a:rPr lang="en-US" dirty="0"/>
              <a:t>Provides employers with predictable and budget-able contributions</a:t>
            </a:r>
          </a:p>
          <a:p>
            <a:r>
              <a:rPr lang="en-US" dirty="0"/>
              <a:t>Employers assume non-investment risks</a:t>
            </a:r>
          </a:p>
          <a:p>
            <a:r>
              <a:rPr lang="en-US" dirty="0"/>
              <a:t>Employees assume investment risks (mitigated by a stabilization reserve)</a:t>
            </a:r>
          </a:p>
          <a:p>
            <a:r>
              <a:rPr lang="en-US" dirty="0"/>
              <a:t>Employees have access to regular upside benefit improvements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3993DD-F98D-9D43-965A-C9C272BD3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F3C3E-57C6-AB43-AE46-22F967303CB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798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79480-8A3F-ED4A-9919-4ADA04A58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Bargaining Parties Negotiated VAPP Design and Costs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B3455-45D2-B141-9DDA-F5B9E42E60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Effective dates for legacy plan freeze and VAPP start-up</a:t>
            </a:r>
          </a:p>
          <a:p>
            <a:r>
              <a:rPr lang="en-US" dirty="0"/>
              <a:t>Base accrual rates</a:t>
            </a:r>
          </a:p>
          <a:p>
            <a:r>
              <a:rPr lang="en-US" dirty="0"/>
              <a:t>Contribution rates (actuarial rates that buy the accrued benefits)</a:t>
            </a:r>
          </a:p>
          <a:p>
            <a:r>
              <a:rPr lang="en-US" dirty="0"/>
              <a:t>Investment hurdle rate</a:t>
            </a:r>
          </a:p>
          <a:p>
            <a:r>
              <a:rPr lang="en-US" dirty="0"/>
              <a:t>Eligibility rules</a:t>
            </a:r>
          </a:p>
          <a:p>
            <a:r>
              <a:rPr lang="en-US" dirty="0"/>
              <a:t>Ancillary benefits (e.g. early retirement, disability, and forms of retirement)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CFB875-E2C4-9546-9778-CC76C48BC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F3C3E-57C6-AB43-AE46-22F967303CB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060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A3547-48B1-A744-958F-63614BDA9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Presenter Contact Information: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12C21-5590-D64A-9A8F-9A11572F9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David S. Blitzstein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Blitzstein Consulting LLC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www.blitzsteinconsulting.com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david@blitzsteinconsulting.com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A085A3-BC8A-224A-B6A4-8217305F7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F3C3E-57C6-AB43-AE46-22F967303CB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800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1006</TotalTime>
  <Words>319</Words>
  <Application>Microsoft Macintosh PowerPoint</Application>
  <PresentationFormat>Widescreen</PresentationFormat>
  <Paragraphs>57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Case Study: UFCW Minneapolis Pension Plan </vt:lpstr>
      <vt:lpstr>Defining the Problem</vt:lpstr>
      <vt:lpstr>Plan Approaches a Crisis of Survival</vt:lpstr>
      <vt:lpstr>The Role of Leadership</vt:lpstr>
      <vt:lpstr>Bargained Solution</vt:lpstr>
      <vt:lpstr>Designing a Plan that is Attractive to Employers and Employees</vt:lpstr>
      <vt:lpstr>Bargaining Parties Negotiated VAPP Design and Costs</vt:lpstr>
      <vt:lpstr>Presenter Contact Information: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UFCW Minneapolis Pension Plan Case Study</dc:title>
  <dc:creator>David Blitzstein</dc:creator>
  <cp:lastModifiedBy>David Blitzstein</cp:lastModifiedBy>
  <cp:revision>8</cp:revision>
  <cp:lastPrinted>2018-05-30T17:43:51Z</cp:lastPrinted>
  <dcterms:created xsi:type="dcterms:W3CDTF">2018-05-14T18:10:44Z</dcterms:created>
  <dcterms:modified xsi:type="dcterms:W3CDTF">2018-09-18T12:24:34Z</dcterms:modified>
</cp:coreProperties>
</file>